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53" autoAdjust="0"/>
    <p:restoredTop sz="77465"/>
  </p:normalViewPr>
  <p:slideViewPr>
    <p:cSldViewPr snapToGrid="0">
      <p:cViewPr varScale="1">
        <p:scale>
          <a:sx n="171" d="100"/>
          <a:sy n="171" d="100"/>
        </p:scale>
        <p:origin x="21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7186D-2BB4-7843-AEDB-8DFEF22A82B2}" type="datetimeFigureOut">
              <a:rPr lang="de-DE" smtClean="0"/>
              <a:t>17.06.15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1F2BFD-CEBA-B842-991E-06A13AB8B9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4639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Heute analysieren wir vermehrt große Datenmengen.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(Beispiel </a:t>
            </a:r>
            <a:r>
              <a:rPr lang="de-DE" dirty="0" err="1" smtClean="0"/>
              <a:t>Candycrush</a:t>
            </a:r>
            <a:r>
              <a:rPr lang="de-DE" dirty="0" smtClean="0"/>
              <a:t>-Spielanalyse)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Wenn die Datenmenge die Kapazität</a:t>
            </a:r>
            <a:r>
              <a:rPr lang="de-DE" baseline="0" dirty="0" smtClean="0"/>
              <a:t> eines Rechners übersteigt, verteilen wir diese auf mehrere Rechner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F2BFD-CEBA-B842-991E-06A13AB8B94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3318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F2BFD-CEBA-B842-991E-06A13AB8B94A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7352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F2BFD-CEBA-B842-991E-06A13AB8B94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5473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635750"/>
            <a:ext cx="7772400" cy="1470025"/>
          </a:xfrm>
        </p:spPr>
        <p:txBody>
          <a:bodyPr>
            <a:normAutofit/>
          </a:bodyPr>
          <a:lstStyle>
            <a:lvl1pPr algn="ctr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391525"/>
            <a:ext cx="6400800" cy="90012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0" y="6534024"/>
            <a:ext cx="9144000" cy="32400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85800" y="6534000"/>
            <a:ext cx="1080000" cy="324000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1E2158-3E0E-4950-A8B5-4695F84221D3}" type="datetime4">
              <a:rPr lang="de-DE" smtClean="0"/>
              <a:pPr/>
              <a:t>17. Juni 2015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744000" y="6534024"/>
            <a:ext cx="1512000" cy="324000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916400" y="6534000"/>
            <a:ext cx="540000" cy="324000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70DDF6-8826-F446-8C25-4C50190BBEE2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000" y="4577397"/>
            <a:ext cx="5580000" cy="10287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0"/>
            <a:ext cx="6715172" cy="849600"/>
          </a:xfrm>
        </p:spPr>
        <p:txBody>
          <a:bodyPr>
            <a:normAutofit/>
          </a:bodyPr>
          <a:lstStyle>
            <a:lvl1pPr>
              <a:defRPr sz="2800" spc="0">
                <a:latin typeface="+mj-lt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537200"/>
            <a:ext cx="8229600" cy="4820400"/>
          </a:xfrm>
        </p:spPr>
        <p:txBody>
          <a:bodyPr/>
          <a:lstStyle>
            <a:lvl1pPr>
              <a:buClr>
                <a:srgbClr val="00288E"/>
              </a:buClr>
              <a:buFont typeface="Wingdings" pitchFamily="2" charset="2"/>
              <a:buChar char="§"/>
              <a:defRPr>
                <a:latin typeface="+mn-lt"/>
              </a:defRPr>
            </a:lvl1pPr>
            <a:lvl2pPr>
              <a:buClr>
                <a:srgbClr val="00288E"/>
              </a:buClr>
              <a:buFont typeface="Arial" pitchFamily="34" charset="0"/>
              <a:buChar char="›"/>
              <a:defRPr>
                <a:latin typeface="+mn-lt"/>
              </a:defRPr>
            </a:lvl2pPr>
            <a:lvl3pPr>
              <a:buClr>
                <a:srgbClr val="00288E"/>
              </a:buClr>
              <a:buFont typeface="Calibri" pitchFamily="34" charset="0"/>
              <a:buChar char="»"/>
              <a:defRPr>
                <a:latin typeface="+mn-lt"/>
              </a:defRPr>
            </a:lvl3pPr>
            <a:lvl4pPr>
              <a:buClr>
                <a:srgbClr val="00288E"/>
              </a:buClr>
              <a:defRPr>
                <a:latin typeface="+mn-lt"/>
              </a:defRPr>
            </a:lvl4pPr>
            <a:lvl5pPr>
              <a:buClr>
                <a:srgbClr val="00288E"/>
              </a:buClr>
              <a:buFont typeface="Arial" pitchFamily="34" charset="0"/>
              <a:buChar char="•"/>
              <a:defRPr>
                <a:latin typeface="+mn-lt"/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324000" y="1173600"/>
            <a:ext cx="8496000" cy="53604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64522" y="6422188"/>
            <a:ext cx="1080000" cy="230400"/>
          </a:xfrm>
          <a:solidFill>
            <a:schemeClr val="bg1"/>
          </a:solidFill>
        </p:spPr>
        <p:txBody>
          <a:bodyPr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4714BA40-0FAF-4AFB-8175-07BBCAEF9E79}" type="datetime4">
              <a:rPr lang="de-DE" smtClean="0"/>
              <a:pPr/>
              <a:t>17. Juni 2015</a:t>
            </a:fld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136000" y="6420518"/>
            <a:ext cx="540000" cy="230400"/>
          </a:xfrm>
          <a:solidFill>
            <a:schemeClr val="bg1"/>
          </a:solidFill>
        </p:spPr>
        <p:txBody>
          <a:bodyPr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470DDF6-8826-F446-8C25-4C50190BBEE2}" type="slidenum">
              <a:rPr lang="en-US" smtClean="0"/>
              <a:t>‹Nr.›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744000" y="6420518"/>
            <a:ext cx="1512000" cy="230400"/>
          </a:xfrm>
          <a:solidFill>
            <a:schemeClr val="bg1"/>
          </a:solidFill>
        </p:spPr>
        <p:txBody>
          <a:bodyPr/>
          <a:lstStyle>
            <a:lvl1pPr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feld 7"/>
          <p:cNvSpPr txBox="1"/>
          <p:nvPr/>
        </p:nvSpPr>
        <p:spPr>
          <a:xfrm>
            <a:off x="6921500" y="66167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800" y="1016782"/>
            <a:ext cx="1944000" cy="3584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537200"/>
            <a:ext cx="4038600" cy="482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537200"/>
            <a:ext cx="4038600" cy="482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324000" y="1173600"/>
            <a:ext cx="8496000" cy="53604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470DDF6-8826-F446-8C25-4C50190BBEE2}" type="slidenum">
              <a:rPr lang="en-US" smtClean="0"/>
              <a:t>‹Nr.›</a:t>
            </a:fld>
            <a:endParaRPr lang="en-US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800" y="1016782"/>
            <a:ext cx="1944000" cy="358418"/>
          </a:xfrm>
          <a:prstGeom prst="rect">
            <a:avLst/>
          </a:prstGeom>
        </p:spPr>
      </p:pic>
      <p:sp>
        <p:nvSpPr>
          <p:cNvPr id="12" name="Datumsplatzhalter 3"/>
          <p:cNvSpPr>
            <a:spLocks noGrp="1"/>
          </p:cNvSpPr>
          <p:nvPr>
            <p:ph type="dt" sz="half" idx="10"/>
          </p:nvPr>
        </p:nvSpPr>
        <p:spPr>
          <a:xfrm>
            <a:off x="464522" y="6422188"/>
            <a:ext cx="1080000" cy="230400"/>
          </a:xfrm>
          <a:solidFill>
            <a:schemeClr val="bg1"/>
          </a:solidFill>
        </p:spPr>
        <p:txBody>
          <a:bodyPr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4714BA40-0FAF-4AFB-8175-07BBCAEF9E79}" type="datetime4">
              <a:rPr lang="de-DE" smtClean="0"/>
              <a:pPr/>
              <a:t>17. Juni 2015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7200"/>
            <a:ext cx="4040188" cy="72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257200"/>
            <a:ext cx="4040188" cy="41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7200"/>
            <a:ext cx="4041775" cy="720000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Wingdings" pitchFamily="2" charset="2"/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257200"/>
            <a:ext cx="4041775" cy="41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324000" y="1173600"/>
            <a:ext cx="8496000" cy="53604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0DDF6-8826-F446-8C25-4C50190BBEE2}" type="slidenum">
              <a:rPr lang="en-US" smtClean="0"/>
              <a:t>‹Nr.›</a:t>
            </a:fld>
            <a:endParaRPr lang="en-US"/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800" y="1016782"/>
            <a:ext cx="1944000" cy="358418"/>
          </a:xfrm>
          <a:prstGeom prst="rect">
            <a:avLst/>
          </a:prstGeom>
        </p:spPr>
      </p:pic>
      <p:sp>
        <p:nvSpPr>
          <p:cNvPr id="14" name="Datumsplatzhalter 3"/>
          <p:cNvSpPr>
            <a:spLocks noGrp="1"/>
          </p:cNvSpPr>
          <p:nvPr>
            <p:ph type="dt" sz="half" idx="10"/>
          </p:nvPr>
        </p:nvSpPr>
        <p:spPr>
          <a:xfrm>
            <a:off x="464522" y="6422188"/>
            <a:ext cx="1080000" cy="230400"/>
          </a:xfrm>
          <a:solidFill>
            <a:schemeClr val="bg1"/>
          </a:solidFill>
        </p:spPr>
        <p:txBody>
          <a:bodyPr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4714BA40-0FAF-4AFB-8175-07BBCAEF9E79}" type="datetime4">
              <a:rPr lang="de-DE" smtClean="0"/>
              <a:pPr/>
              <a:t>17. Juni 2015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537200"/>
            <a:ext cx="3008313" cy="1162050"/>
          </a:xfrm>
        </p:spPr>
        <p:txBody>
          <a:bodyPr anchor="t" anchorCtr="0">
            <a:noAutofit/>
          </a:bodyPr>
          <a:lstStyle>
            <a:lvl1pPr algn="l">
              <a:defRPr sz="2400" b="0" i="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1537200"/>
            <a:ext cx="5111750" cy="482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2699999"/>
            <a:ext cx="3008313" cy="3646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8" name="Rechteck 7"/>
          <p:cNvSpPr/>
          <p:nvPr/>
        </p:nvSpPr>
        <p:spPr>
          <a:xfrm>
            <a:off x="324000" y="1173600"/>
            <a:ext cx="8496000" cy="53604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0DDF6-8826-F446-8C25-4C50190BBEE2}" type="slidenum">
              <a:rPr lang="en-US" smtClean="0"/>
              <a:t>‹Nr.›</a:t>
            </a:fld>
            <a:endParaRPr lang="en-US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800" y="1016782"/>
            <a:ext cx="1944000" cy="358418"/>
          </a:xfrm>
          <a:prstGeom prst="rect">
            <a:avLst/>
          </a:prstGeom>
        </p:spPr>
      </p:pic>
      <p:sp>
        <p:nvSpPr>
          <p:cNvPr id="12" name="Datumsplatzhalter 3"/>
          <p:cNvSpPr>
            <a:spLocks noGrp="1"/>
          </p:cNvSpPr>
          <p:nvPr>
            <p:ph type="dt" sz="half" idx="10"/>
          </p:nvPr>
        </p:nvSpPr>
        <p:spPr>
          <a:xfrm>
            <a:off x="464522" y="6422188"/>
            <a:ext cx="1080000" cy="230400"/>
          </a:xfrm>
          <a:solidFill>
            <a:schemeClr val="bg1"/>
          </a:solidFill>
        </p:spPr>
        <p:txBody>
          <a:bodyPr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4714BA40-0FAF-4AFB-8175-07BBCAEF9E79}" type="datetime4">
              <a:rPr lang="de-DE" smtClean="0"/>
              <a:pPr/>
              <a:t>17. Juni 2015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537200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715016"/>
            <a:ext cx="5486400" cy="642942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8" name="Rechteck 7"/>
          <p:cNvSpPr/>
          <p:nvPr/>
        </p:nvSpPr>
        <p:spPr>
          <a:xfrm>
            <a:off x="324000" y="1173600"/>
            <a:ext cx="8496000" cy="53604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0DDF6-8826-F446-8C25-4C50190BBEE2}" type="slidenum">
              <a:rPr lang="en-US" smtClean="0"/>
              <a:t>‹Nr.›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800" y="1016782"/>
            <a:ext cx="1944000" cy="358418"/>
          </a:xfrm>
          <a:prstGeom prst="rect">
            <a:avLst/>
          </a:prstGeom>
        </p:spPr>
      </p:pic>
      <p:sp>
        <p:nvSpPr>
          <p:cNvPr id="13" name="Datumsplatzhalter 3"/>
          <p:cNvSpPr>
            <a:spLocks noGrp="1"/>
          </p:cNvSpPr>
          <p:nvPr>
            <p:ph type="dt" sz="half" idx="10"/>
          </p:nvPr>
        </p:nvSpPr>
        <p:spPr>
          <a:xfrm>
            <a:off x="464522" y="6422188"/>
            <a:ext cx="1080000" cy="230400"/>
          </a:xfrm>
          <a:solidFill>
            <a:schemeClr val="bg1"/>
          </a:solidFill>
        </p:spPr>
        <p:txBody>
          <a:bodyPr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4714BA40-0FAF-4AFB-8175-07BBCAEF9E79}" type="datetime4">
              <a:rPr lang="de-DE" smtClean="0"/>
              <a:pPr/>
              <a:t>17. Juni 2015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1800" b="0" cap="all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7" name="Rechteck 6"/>
          <p:cNvSpPr/>
          <p:nvPr/>
        </p:nvSpPr>
        <p:spPr>
          <a:xfrm>
            <a:off x="324000" y="1173600"/>
            <a:ext cx="8496000" cy="53604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0DDF6-8826-F446-8C25-4C50190BBEE2}" type="slidenum">
              <a:rPr lang="en-US" smtClean="0"/>
              <a:t>‹Nr.›</a:t>
            </a:fld>
            <a:endParaRPr lang="en-US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800" y="1016782"/>
            <a:ext cx="1944000" cy="358418"/>
          </a:xfrm>
          <a:prstGeom prst="rect">
            <a:avLst/>
          </a:prstGeom>
        </p:spPr>
      </p:pic>
      <p:sp>
        <p:nvSpPr>
          <p:cNvPr id="11" name="Datumsplatzhalter 3"/>
          <p:cNvSpPr>
            <a:spLocks noGrp="1"/>
          </p:cNvSpPr>
          <p:nvPr>
            <p:ph type="dt" sz="half" idx="10"/>
          </p:nvPr>
        </p:nvSpPr>
        <p:spPr>
          <a:xfrm>
            <a:off x="464522" y="6422188"/>
            <a:ext cx="1080000" cy="230400"/>
          </a:xfrm>
          <a:solidFill>
            <a:schemeClr val="bg1"/>
          </a:solidFill>
        </p:spPr>
        <p:txBody>
          <a:bodyPr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4714BA40-0FAF-4AFB-8175-07BBCAEF9E79}" type="datetime4">
              <a:rPr lang="de-DE" smtClean="0"/>
              <a:pPr/>
              <a:t>17. Juni 2015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7199"/>
            <a:ext cx="8229600" cy="482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744000" y="6422400"/>
            <a:ext cx="1512000" cy="2304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0"/>
            <a:ext cx="6715172" cy="84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64400" y="6422400"/>
            <a:ext cx="1080000" cy="2304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3B873CF2-33BA-4AFA-B4D3-532D86E64DD4}" type="datetime4">
              <a:rPr lang="de-DE" smtClean="0"/>
              <a:pPr/>
              <a:t>17. Juni 2015</a:t>
            </a:fld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146800" y="6422400"/>
            <a:ext cx="540000" cy="2304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470DDF6-8826-F446-8C25-4C50190BBEE2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9" name="Rechteck 8"/>
          <p:cNvSpPr/>
          <p:nvPr/>
        </p:nvSpPr>
        <p:spPr>
          <a:xfrm>
            <a:off x="0" y="0"/>
            <a:ext cx="9144000" cy="8367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Picture 2" descr="C:\Users\cfrenzel\Dropbox\Sekr-PvS\corporate_design_uni\01_Logo\Logo_Basis_A\png\Uni_Aug_Logo_Basis_neg_A.png"/>
          <p:cNvPicPr>
            <a:picLocks noChangeAspect="1" noChangeArrowheads="1"/>
          </p:cNvPicPr>
          <p:nvPr userDrawn="1"/>
        </p:nvPicPr>
        <p:blipFill>
          <a:blip r:embed="rId9"/>
          <a:srcRect l="4255" t="5315" r="35904" b="8919"/>
          <a:stretch>
            <a:fillRect/>
          </a:stretch>
        </p:blipFill>
        <p:spPr bwMode="auto">
          <a:xfrm>
            <a:off x="8076582" y="35100"/>
            <a:ext cx="710601" cy="7200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288E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00288E"/>
        </a:buClr>
        <a:buFont typeface="Arial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00288E"/>
        </a:buClr>
        <a:buFont typeface="Calibri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00288E"/>
        </a:buClr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00288E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8580"/>
            <a:ext cx="7772400" cy="1470025"/>
          </a:xfrm>
        </p:spPr>
        <p:txBody>
          <a:bodyPr/>
          <a:lstStyle/>
          <a:p>
            <a:r>
              <a:rPr lang="de-DE" dirty="0" smtClean="0"/>
              <a:t>Apache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Martin </a:t>
            </a:r>
            <a:r>
              <a:rPr lang="de-DE" dirty="0" err="1" smtClean="0"/>
              <a:t>Schrimpf</a:t>
            </a:r>
            <a:endParaRPr lang="de-DE" dirty="0" smtClean="0"/>
          </a:p>
          <a:p>
            <a:r>
              <a:rPr lang="de-DE" dirty="0" smtClean="0"/>
              <a:t>Maximilian Osenberg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032" y="2145792"/>
            <a:ext cx="2076915" cy="110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17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</a:p>
          <a:p>
            <a:r>
              <a:rPr lang="de-DE" dirty="0" smtClean="0"/>
              <a:t>Das </a:t>
            </a:r>
            <a:r>
              <a:rPr lang="de-DE" dirty="0" err="1" smtClean="0"/>
              <a:t>Map-Reduce</a:t>
            </a:r>
            <a:r>
              <a:rPr lang="de-DE" dirty="0" smtClean="0"/>
              <a:t> Konzept</a:t>
            </a:r>
            <a:endParaRPr lang="de-DE" dirty="0" smtClean="0"/>
          </a:p>
          <a:p>
            <a:r>
              <a:rPr lang="de-DE" dirty="0" smtClean="0"/>
              <a:t>Apache Spark</a:t>
            </a:r>
          </a:p>
          <a:p>
            <a:pPr lvl="1"/>
            <a:r>
              <a:rPr lang="de-DE" dirty="0" smtClean="0"/>
              <a:t>Systemarchitektur</a:t>
            </a:r>
          </a:p>
          <a:p>
            <a:pPr lvl="1"/>
            <a:r>
              <a:rPr lang="de-DE" dirty="0" smtClean="0"/>
              <a:t>RDDs und HDFS</a:t>
            </a:r>
            <a:endParaRPr lang="de-DE" dirty="0" smtClean="0"/>
          </a:p>
          <a:p>
            <a:r>
              <a:rPr lang="de-DE" dirty="0" smtClean="0"/>
              <a:t>Demo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69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Analysen großer Datenmengen</a:t>
            </a:r>
          </a:p>
          <a:p>
            <a:pPr lvl="1"/>
            <a:r>
              <a:rPr lang="de-DE" dirty="0"/>
              <a:t>z</a:t>
            </a:r>
            <a:r>
              <a:rPr lang="de-DE" dirty="0" smtClean="0"/>
              <a:t>.B. Auswertung von Texten</a:t>
            </a:r>
          </a:p>
          <a:p>
            <a:r>
              <a:rPr lang="de-DE" dirty="0" smtClean="0"/>
              <a:t>Verteilung auf mehrere physikalische Rechner notwendig</a:t>
            </a:r>
          </a:p>
          <a:p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3"/>
          <a:srcRect l="4030" r="12002"/>
          <a:stretch/>
        </p:blipFill>
        <p:spPr>
          <a:xfrm>
            <a:off x="-59634" y="0"/>
            <a:ext cx="9213574" cy="68580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-59634" y="5426765"/>
            <a:ext cx="6666184" cy="369332"/>
          </a:xfrm>
          <a:prstGeom prst="rect">
            <a:avLst/>
          </a:prstGeom>
          <a:solidFill>
            <a:srgbClr val="000000">
              <a:alpha val="34902"/>
            </a:srgbClr>
          </a:solidFill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Datenmengen, die wir heute Analysieren sind größer als jemals zuvor.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0" y="6172934"/>
            <a:ext cx="5084956" cy="369332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Lösung: Aufgaben zerteilen und </a:t>
            </a:r>
            <a:r>
              <a:rPr lang="de-DE" smtClean="0">
                <a:solidFill>
                  <a:schemeClr val="bg1"/>
                </a:solidFill>
              </a:rPr>
              <a:t>parallel verarbeiten.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821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Grundlegendes Konzept: </a:t>
            </a:r>
            <a:r>
              <a:rPr lang="de-DE" dirty="0" err="1" smtClean="0"/>
              <a:t>Map</a:t>
            </a:r>
            <a:r>
              <a:rPr lang="de-DE" dirty="0" smtClean="0"/>
              <a:t> </a:t>
            </a:r>
            <a:r>
              <a:rPr lang="de-DE" dirty="0" err="1" smtClean="0"/>
              <a:t>Reduce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457200" y="2981093"/>
            <a:ext cx="475785" cy="41631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mtClean="0">
                <a:solidFill>
                  <a:sysClr val="windowText" lastClr="000000"/>
                </a:solidFill>
              </a:rPr>
              <a:t>D</a:t>
            </a:r>
            <a:endParaRPr lang="de-DE">
              <a:solidFill>
                <a:sysClr val="windowText" lastClr="000000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57200" y="3485683"/>
            <a:ext cx="475785" cy="4163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A</a:t>
            </a:r>
          </a:p>
        </p:txBody>
      </p:sp>
      <p:sp>
        <p:nvSpPr>
          <p:cNvPr id="6" name="Rechteck 5"/>
          <p:cNvSpPr/>
          <p:nvPr/>
        </p:nvSpPr>
        <p:spPr>
          <a:xfrm>
            <a:off x="457200" y="3990273"/>
            <a:ext cx="475785" cy="41631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T</a:t>
            </a:r>
          </a:p>
        </p:txBody>
      </p:sp>
      <p:sp>
        <p:nvSpPr>
          <p:cNvPr id="7" name="Rechteck 6"/>
          <p:cNvSpPr/>
          <p:nvPr/>
        </p:nvSpPr>
        <p:spPr>
          <a:xfrm>
            <a:off x="457200" y="4494863"/>
            <a:ext cx="475785" cy="4163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ysClr val="windowText" lastClr="000000"/>
                </a:solidFill>
              </a:rPr>
              <a:t>A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918008" y="2981093"/>
            <a:ext cx="951571" cy="4163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ysClr val="windowText" lastClr="000000"/>
                </a:solidFill>
              </a:rPr>
              <a:t>Map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1918007" y="3485682"/>
            <a:ext cx="951571" cy="4163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ysClr val="windowText" lastClr="000000"/>
                </a:solidFill>
              </a:rPr>
              <a:t>Map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1918007" y="3990273"/>
            <a:ext cx="951571" cy="4163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ysClr val="windowText" lastClr="000000"/>
                </a:solidFill>
              </a:rPr>
              <a:t>Map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1918006" y="4494863"/>
            <a:ext cx="951571" cy="4163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ysClr val="windowText" lastClr="000000"/>
                </a:solidFill>
              </a:rPr>
              <a:t>Map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cxnSp>
        <p:nvCxnSpPr>
          <p:cNvPr id="13" name="Gerade Verbindung 12"/>
          <p:cNvCxnSpPr>
            <a:stCxn id="4" idx="3"/>
            <a:endCxn id="8" idx="1"/>
          </p:cNvCxnSpPr>
          <p:nvPr/>
        </p:nvCxnSpPr>
        <p:spPr>
          <a:xfrm>
            <a:off x="932985" y="3189250"/>
            <a:ext cx="985023" cy="0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>
            <a:endCxn id="9" idx="1"/>
          </p:cNvCxnSpPr>
          <p:nvPr/>
        </p:nvCxnSpPr>
        <p:spPr>
          <a:xfrm>
            <a:off x="932983" y="3693837"/>
            <a:ext cx="985024" cy="2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>
            <a:endCxn id="10" idx="1"/>
          </p:cNvCxnSpPr>
          <p:nvPr/>
        </p:nvCxnSpPr>
        <p:spPr>
          <a:xfrm>
            <a:off x="932983" y="4198425"/>
            <a:ext cx="985024" cy="5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>
            <a:endCxn id="11" idx="1"/>
          </p:cNvCxnSpPr>
          <p:nvPr/>
        </p:nvCxnSpPr>
        <p:spPr>
          <a:xfrm flipV="1">
            <a:off x="932983" y="4703020"/>
            <a:ext cx="985023" cy="3697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814787" y="3189245"/>
            <a:ext cx="951571" cy="4163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ysClr val="windowText" lastClr="000000"/>
                </a:solidFill>
              </a:rPr>
              <a:t>X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3814787" y="3693834"/>
            <a:ext cx="951571" cy="41631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ysClr val="windowText" lastClr="000000"/>
                </a:solidFill>
              </a:rPr>
              <a:t>Y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3814786" y="4198425"/>
            <a:ext cx="951571" cy="41631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ysClr val="windowText" lastClr="000000"/>
                </a:solidFill>
              </a:rPr>
              <a:t>Z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cxnSp>
        <p:nvCxnSpPr>
          <p:cNvPr id="25" name="Gerade Verbindung 24"/>
          <p:cNvCxnSpPr>
            <a:endCxn id="22" idx="1"/>
          </p:cNvCxnSpPr>
          <p:nvPr/>
        </p:nvCxnSpPr>
        <p:spPr>
          <a:xfrm flipV="1">
            <a:off x="2869577" y="3397402"/>
            <a:ext cx="945210" cy="1318616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>
            <a:endCxn id="24" idx="1"/>
          </p:cNvCxnSpPr>
          <p:nvPr/>
        </p:nvCxnSpPr>
        <p:spPr>
          <a:xfrm flipV="1">
            <a:off x="2869575" y="4406582"/>
            <a:ext cx="945211" cy="305734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/>
          <p:cNvCxnSpPr>
            <a:endCxn id="22" idx="1"/>
          </p:cNvCxnSpPr>
          <p:nvPr/>
        </p:nvCxnSpPr>
        <p:spPr>
          <a:xfrm flipV="1">
            <a:off x="2875688" y="3397402"/>
            <a:ext cx="939099" cy="808918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/>
          <p:cNvCxnSpPr/>
          <p:nvPr/>
        </p:nvCxnSpPr>
        <p:spPr>
          <a:xfrm>
            <a:off x="2869576" y="4206320"/>
            <a:ext cx="928484" cy="184464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/>
          <p:cNvCxnSpPr>
            <a:endCxn id="23" idx="1"/>
          </p:cNvCxnSpPr>
          <p:nvPr/>
        </p:nvCxnSpPr>
        <p:spPr>
          <a:xfrm flipV="1">
            <a:off x="2869576" y="3901991"/>
            <a:ext cx="945211" cy="301533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/>
          <p:cNvCxnSpPr>
            <a:endCxn id="23" idx="1"/>
          </p:cNvCxnSpPr>
          <p:nvPr/>
        </p:nvCxnSpPr>
        <p:spPr>
          <a:xfrm>
            <a:off x="2869578" y="3173445"/>
            <a:ext cx="945209" cy="728546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/>
          <p:cNvCxnSpPr>
            <a:endCxn id="22" idx="1"/>
          </p:cNvCxnSpPr>
          <p:nvPr/>
        </p:nvCxnSpPr>
        <p:spPr>
          <a:xfrm flipV="1">
            <a:off x="2869576" y="3397402"/>
            <a:ext cx="945211" cy="292236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hteck 38"/>
          <p:cNvSpPr/>
          <p:nvPr/>
        </p:nvSpPr>
        <p:spPr>
          <a:xfrm>
            <a:off x="5408340" y="3189245"/>
            <a:ext cx="951571" cy="4163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ysClr val="windowText" lastClr="000000"/>
                </a:solidFill>
              </a:rPr>
              <a:t>Reduce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43" name="Rechteck 42"/>
          <p:cNvSpPr/>
          <p:nvPr/>
        </p:nvSpPr>
        <p:spPr>
          <a:xfrm>
            <a:off x="5408339" y="3689638"/>
            <a:ext cx="951571" cy="4163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ysClr val="windowText" lastClr="000000"/>
                </a:solidFill>
              </a:rPr>
              <a:t>Reduce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44" name="Rechteck 43"/>
          <p:cNvSpPr/>
          <p:nvPr/>
        </p:nvSpPr>
        <p:spPr>
          <a:xfrm>
            <a:off x="5408338" y="4198424"/>
            <a:ext cx="951571" cy="4163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ysClr val="windowText" lastClr="000000"/>
                </a:solidFill>
              </a:rPr>
              <a:t>Reduce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cxnSp>
        <p:nvCxnSpPr>
          <p:cNvPr id="45" name="Gerade Verbindung 44"/>
          <p:cNvCxnSpPr>
            <a:stCxn id="22" idx="3"/>
            <a:endCxn id="39" idx="1"/>
          </p:cNvCxnSpPr>
          <p:nvPr/>
        </p:nvCxnSpPr>
        <p:spPr>
          <a:xfrm>
            <a:off x="4766358" y="3397402"/>
            <a:ext cx="641982" cy="0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/>
          <p:cNvCxnSpPr/>
          <p:nvPr/>
        </p:nvCxnSpPr>
        <p:spPr>
          <a:xfrm>
            <a:off x="4766356" y="3897794"/>
            <a:ext cx="641982" cy="0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48"/>
          <p:cNvCxnSpPr>
            <a:stCxn id="24" idx="3"/>
          </p:cNvCxnSpPr>
          <p:nvPr/>
        </p:nvCxnSpPr>
        <p:spPr>
          <a:xfrm flipV="1">
            <a:off x="4766357" y="4406580"/>
            <a:ext cx="641981" cy="2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hteck 50"/>
          <p:cNvSpPr/>
          <p:nvPr/>
        </p:nvSpPr>
        <p:spPr>
          <a:xfrm>
            <a:off x="7319986" y="3689637"/>
            <a:ext cx="1348229" cy="41631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ysClr val="windowText" lastClr="000000"/>
                </a:solidFill>
              </a:rPr>
              <a:t>Final </a:t>
            </a:r>
            <a:r>
              <a:rPr lang="de-DE" dirty="0" err="1" smtClean="0">
                <a:solidFill>
                  <a:sysClr val="windowText" lastClr="000000"/>
                </a:solidFill>
              </a:rPr>
              <a:t>result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cxnSp>
        <p:nvCxnSpPr>
          <p:cNvPr id="52" name="Gerade Verbindung 51"/>
          <p:cNvCxnSpPr>
            <a:endCxn id="51" idx="1"/>
          </p:cNvCxnSpPr>
          <p:nvPr/>
        </p:nvCxnSpPr>
        <p:spPr>
          <a:xfrm>
            <a:off x="6359909" y="3397402"/>
            <a:ext cx="960077" cy="500392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53"/>
          <p:cNvCxnSpPr>
            <a:stCxn id="43" idx="3"/>
            <a:endCxn id="51" idx="1"/>
          </p:cNvCxnSpPr>
          <p:nvPr/>
        </p:nvCxnSpPr>
        <p:spPr>
          <a:xfrm flipV="1">
            <a:off x="6359910" y="3897794"/>
            <a:ext cx="960076" cy="1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56"/>
          <p:cNvCxnSpPr>
            <a:stCxn id="44" idx="3"/>
            <a:endCxn id="51" idx="1"/>
          </p:cNvCxnSpPr>
          <p:nvPr/>
        </p:nvCxnSpPr>
        <p:spPr>
          <a:xfrm flipV="1">
            <a:off x="6359909" y="3897794"/>
            <a:ext cx="960077" cy="508787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066601"/>
      </p:ext>
    </p:extLst>
  </p:cSld>
  <p:clrMapOvr>
    <a:masterClrMapping/>
  </p:clrMapOvr>
</p:sld>
</file>

<file path=ppt/theme/theme1.xml><?xml version="1.0" encoding="utf-8"?>
<a:theme xmlns:a="http://schemas.openxmlformats.org/drawingml/2006/main" name="SMDS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SMDS</Template>
  <TotalTime>0</TotalTime>
  <Words>102</Words>
  <Application>Microsoft Macintosh PowerPoint</Application>
  <PresentationFormat>Bildschirmpräsentation (4:3)</PresentationFormat>
  <Paragraphs>38</Paragraphs>
  <Slides>5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9" baseType="lpstr">
      <vt:lpstr>Calibri</vt:lpstr>
      <vt:lpstr>Wingdings</vt:lpstr>
      <vt:lpstr>Arial</vt:lpstr>
      <vt:lpstr>SMDS</vt:lpstr>
      <vt:lpstr>Apache</vt:lpstr>
      <vt:lpstr>Agenda</vt:lpstr>
      <vt:lpstr>Motivation</vt:lpstr>
      <vt:lpstr>PowerPoint-Präsentation</vt:lpstr>
      <vt:lpstr>Grundlegendes Konzept: Map Reduce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julian</dc:creator>
  <cp:lastModifiedBy>Ein Microsoft Office-Anwender</cp:lastModifiedBy>
  <cp:revision>27</cp:revision>
  <dcterms:created xsi:type="dcterms:W3CDTF">2014-04-28T15:39:56Z</dcterms:created>
  <dcterms:modified xsi:type="dcterms:W3CDTF">2015-06-17T20:03:46Z</dcterms:modified>
</cp:coreProperties>
</file>